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87" r:id="rId3"/>
    <p:sldId id="288" r:id="rId4"/>
    <p:sldId id="259" r:id="rId5"/>
    <p:sldId id="291" r:id="rId6"/>
    <p:sldId id="292" r:id="rId7"/>
    <p:sldId id="264" r:id="rId8"/>
    <p:sldId id="293" r:id="rId9"/>
    <p:sldId id="279" r:id="rId10"/>
    <p:sldId id="263" r:id="rId11"/>
    <p:sldId id="261" r:id="rId12"/>
    <p:sldId id="265" r:id="rId13"/>
    <p:sldId id="289" r:id="rId14"/>
    <p:sldId id="290" r:id="rId15"/>
    <p:sldId id="273" r:id="rId16"/>
    <p:sldId id="262" r:id="rId17"/>
    <p:sldId id="258" r:id="rId18"/>
    <p:sldId id="268" r:id="rId19"/>
    <p:sldId id="280" r:id="rId20"/>
    <p:sldId id="277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92EA1-0A53-4860-BEF1-38C10C69F4E7}" v="21" dt="2024-08-20T20:33:39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d2eaaf8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d2eaaf8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d2eaaf88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d2eaaf88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d2eaaf88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d2eaaf88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d2eaaf88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d2eaaf88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d2eaaf88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d2eaaf88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d2eaaf88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d2eaaf88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d2eaaf88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d2eaaf88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d2eaaf88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d2eaaf88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d2eaaf88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ed2eaaf88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d2eaaf88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d2eaaf88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d2eaaf88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d2eaaf88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ed2eaaf88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ed2eaaf88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d2eaaf88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d2eaaf88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d2eaaf88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d2eaaf881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d2eaaf88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d2eaaf88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d2eaaf881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d2eaaf881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d2eaaf88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d2eaaf88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d2eaaf88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ed2eaaf88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d2eaaf88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d2eaaf88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d2eaaf88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d2eaaf88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d2eaaf88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d2eaaf88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d2eaaf88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d2eaaf88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7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d2eaaf88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d2eaaf88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63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d2eaaf88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d2eaaf88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d2eaaf88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d2eaaf88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68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d2eaaf881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d2eaaf881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705870-C788-FB04-4522-113F074A011E}"/>
              </a:ext>
            </a:extLst>
          </p:cNvPr>
          <p:cNvSpPr txBox="1"/>
          <p:nvPr/>
        </p:nvSpPr>
        <p:spPr>
          <a:xfrm>
            <a:off x="883024" y="2274838"/>
            <a:ext cx="7377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Every Student is assigned a Chromebook and headphones in the classroom.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Teams Assignments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Device Protection Plan can be purchased online.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  $40 </a:t>
            </a:r>
          </a:p>
          <a:p>
            <a:endParaRPr lang="en-US" sz="2400" dirty="0">
              <a:latin typeface="KG Blank Space Solid" panose="020000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tickers with cartoon characters&#10;&#10;Description automatically generated">
            <a:extLst>
              <a:ext uri="{FF2B5EF4-FFF2-40B4-BE49-F238E27FC236}">
                <a16:creationId xmlns:a16="http://schemas.microsoft.com/office/drawing/2014/main" id="{8C4C0A04-206F-EE6C-9E34-C362F10D3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23">
            <a:off x="6198075" y="1816333"/>
            <a:ext cx="1287827" cy="3906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A40387-EA86-69A5-2FDA-D98607780B2D}"/>
              </a:ext>
            </a:extLst>
          </p:cNvPr>
          <p:cNvSpPr txBox="1"/>
          <p:nvPr/>
        </p:nvSpPr>
        <p:spPr>
          <a:xfrm>
            <a:off x="824753" y="2061498"/>
            <a:ext cx="61497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720" indent="-2707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G Blank Space Solid" panose="02000000000000000000" pitchFamily="2" charset="0"/>
                <a:cs typeface="Dreaming Outloud Pro" panose="03050502040302030504" pitchFamily="66" charset="0"/>
              </a:rPr>
              <a:t>PBIS Gold School </a:t>
            </a:r>
          </a:p>
          <a:p>
            <a:pPr marL="270720" indent="-2707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G Blank Space Solid" panose="02000000000000000000" pitchFamily="2" charset="0"/>
                <a:cs typeface="Dreaming Outloud Pro" panose="03050502040302030504" pitchFamily="66" charset="0"/>
              </a:rPr>
              <a:t>Patriot Bucks </a:t>
            </a:r>
          </a:p>
          <a:p>
            <a:endParaRPr lang="en-US" sz="2400" dirty="0">
              <a:solidFill>
                <a:schemeClr val="tx1"/>
              </a:solidFill>
              <a:latin typeface="KG Blank Space Solid" panose="02000000000000000000" pitchFamily="2" charset="0"/>
              <a:cs typeface="Dreaming Outloud Pro" panose="03050502040302030504" pitchFamily="66" charset="0"/>
            </a:endParaRPr>
          </a:p>
          <a:p>
            <a:pPr marL="270720" indent="-2707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G Blank Space Solid" panose="02000000000000000000" pitchFamily="2" charset="0"/>
                <a:cs typeface="Dreaming Outloud Pro" panose="03050502040302030504" pitchFamily="66" charset="0"/>
              </a:rPr>
              <a:t>Clip Chart </a:t>
            </a:r>
          </a:p>
          <a:p>
            <a:pPr marL="270720" indent="-27072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G Blank Space Solid" panose="02000000000000000000" pitchFamily="2" charset="0"/>
              <a:cs typeface="Dreaming Outloud Pro" panose="03050502040302030504" pitchFamily="66" charset="0"/>
            </a:endParaRPr>
          </a:p>
          <a:p>
            <a:pPr marL="270720" indent="-2707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G Blank Space Solid" panose="02000000000000000000" pitchFamily="2" charset="0"/>
                <a:cs typeface="Dreaming Outloud Pro" panose="03050502040302030504" pitchFamily="66" charset="0"/>
              </a:rPr>
              <a:t>Intervention Logs</a:t>
            </a:r>
          </a:p>
          <a:p>
            <a:pPr marL="270720" indent="-27072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KG Blank Space Solid" panose="02000000000000000000" pitchFamily="2" charset="0"/>
                <a:cs typeface="Dreaming Outloud Pro" panose="03050502040302030504" pitchFamily="66" charset="0"/>
              </a:rPr>
              <a:t>Office Referrals </a:t>
            </a:r>
          </a:p>
          <a:p>
            <a:r>
              <a:rPr lang="en-US" sz="2400" dirty="0">
                <a:solidFill>
                  <a:schemeClr val="tx1"/>
                </a:solidFill>
                <a:latin typeface="KG Blank Space Solid" panose="02000000000000000000" pitchFamily="2" charset="0"/>
                <a:cs typeface="Dreaming Outloud Pro" panose="03050502040302030504" pitchFamily="66" charset="0"/>
              </a:rPr>
              <a:t>  </a:t>
            </a:r>
          </a:p>
          <a:p>
            <a:r>
              <a:rPr lang="en-US" sz="2400" dirty="0">
                <a:solidFill>
                  <a:schemeClr val="tx1"/>
                </a:solidFill>
                <a:latin typeface="KG Blank Space Solid" panose="02000000000000000000" pitchFamily="2" charset="0"/>
                <a:cs typeface="Dreaming Outloud Pro" panose="03050502040302030504" pitchFamily="66" charset="0"/>
              </a:rPr>
              <a:t>Be Responsible  Be Respectful       </a:t>
            </a:r>
          </a:p>
          <a:p>
            <a:endParaRPr lang="en-US" sz="2400" dirty="0">
              <a:solidFill>
                <a:schemeClr val="tx1"/>
              </a:solidFill>
              <a:latin typeface="KG Blank Space Solid" panose="02000000000000000000" pitchFamily="2" charset="0"/>
              <a:cs typeface="Dreaming Outloud Pro" panose="03050502040302030504" pitchFamily="66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KG Blank Space Solid" panose="02000000000000000000" pitchFamily="2" charset="0"/>
                <a:cs typeface="Dreaming Outloud Pro" panose="03050502040302030504" pitchFamily="66" charset="0"/>
              </a:rPr>
              <a:t>                Be Safe</a:t>
            </a:r>
            <a:endParaRPr lang="en-US" sz="2400" dirty="0">
              <a:solidFill>
                <a:schemeClr val="dk1"/>
              </a:solidFill>
              <a:latin typeface="KG Blank Space Solid" panose="02000000000000000000" pitchFamily="2" charset="0"/>
              <a:ea typeface="Century Gothic"/>
              <a:cs typeface="Dreaming Outloud Pro" panose="03050502040302030504" pitchFamily="66" charset="0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A0583-6D88-2F8E-EB99-013AFBF6D1BA}"/>
              </a:ext>
            </a:extLst>
          </p:cNvPr>
          <p:cNvSpPr txBox="1"/>
          <p:nvPr/>
        </p:nvSpPr>
        <p:spPr>
          <a:xfrm>
            <a:off x="802341" y="1972235"/>
            <a:ext cx="7539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We celebrate birthdays the last 10 minutes of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Goodie Bags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Mini Cupcakes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Prepackaged Treats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G Blank Space Solid" panose="02000000000000000000" pitchFamily="2" charset="0"/>
              </a:rPr>
              <a:t>Unbirthdays</a:t>
            </a:r>
            <a:r>
              <a:rPr lang="en-US" sz="2400" dirty="0">
                <a:latin typeface="KG Blank Space Solid" panose="02000000000000000000" pitchFamily="2" charset="0"/>
              </a:rPr>
              <a:t> in the month of May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50EFEE-F915-2A55-023B-D369E7673371}"/>
              </a:ext>
            </a:extLst>
          </p:cNvPr>
          <p:cNvSpPr txBox="1"/>
          <p:nvPr/>
        </p:nvSpPr>
        <p:spPr>
          <a:xfrm>
            <a:off x="1488141" y="1849142"/>
            <a:ext cx="624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Healthy Snacks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No candy or sugary drinks</a:t>
            </a:r>
          </a:p>
          <a:p>
            <a:endParaRPr lang="en-US" sz="24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Breakfast 7:20 am-740 am</a:t>
            </a:r>
          </a:p>
          <a:p>
            <a:endParaRPr lang="en-US" sz="24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G Blank Space Solid" panose="02000000000000000000" pitchFamily="2" charset="0"/>
              </a:rPr>
              <a:t>Lunch 11:15 am - 11:50 am</a:t>
            </a:r>
          </a:p>
        </p:txBody>
      </p:sp>
    </p:spTree>
    <p:extLst>
      <p:ext uri="{BB962C8B-B14F-4D97-AF65-F5344CB8AC3E}">
        <p14:creationId xmlns:p14="http://schemas.microsoft.com/office/powerpoint/2010/main" val="230963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4ED458-BFFF-05D9-C5A2-C7272CE61C10}"/>
              </a:ext>
            </a:extLst>
          </p:cNvPr>
          <p:cNvSpPr txBox="1"/>
          <p:nvPr/>
        </p:nvSpPr>
        <p:spPr>
          <a:xfrm>
            <a:off x="649940" y="1797367"/>
            <a:ext cx="7844119" cy="3263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2000" dirty="0">
                <a:latin typeface="KG Red Hands" panose="02000505000000020004" pitchFamily="2" charset="0"/>
                <a:ea typeface="Century Gothic"/>
                <a:cs typeface="Cavolini" panose="03000502040302020204" pitchFamily="66" charset="0"/>
                <a:sym typeface="Century Gothic"/>
              </a:rPr>
              <a:t>Room Parent (coordinate classroom parties, volunteers in the classroom)</a:t>
            </a:r>
          </a:p>
          <a:p>
            <a:pPr marL="1333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</a:pPr>
            <a:endParaRPr lang="en-US" sz="2000" dirty="0">
              <a:solidFill>
                <a:schemeClr val="dk1"/>
              </a:solidFill>
              <a:latin typeface="KG Red Hands" panose="02000505000000020004" pitchFamily="2" charset="0"/>
              <a:ea typeface="Century Gothic"/>
              <a:cs typeface="Cavolini" panose="03000502040302020204" pitchFamily="66" charset="0"/>
              <a:sym typeface="Century Gothic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2000" dirty="0">
                <a:solidFill>
                  <a:schemeClr val="dk1"/>
                </a:solidFill>
                <a:latin typeface="KG Red Hands" panose="02000505000000020004" pitchFamily="2" charset="0"/>
                <a:ea typeface="Century Gothic"/>
                <a:cs typeface="Cavolini" panose="03000502040302020204" pitchFamily="66" charset="0"/>
                <a:sym typeface="Century Gothic"/>
              </a:rPr>
              <a:t>Volunteers for Centers on Wednesdays and Fridays from 8:00 am- 9:30 am </a:t>
            </a:r>
          </a:p>
          <a:p>
            <a:pPr marL="1333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</a:pPr>
            <a:endParaRPr lang="en-US" sz="2000" dirty="0">
              <a:solidFill>
                <a:schemeClr val="dk1"/>
              </a:solidFill>
              <a:latin typeface="KG Red Hands" panose="02000505000000020004" pitchFamily="2" charset="0"/>
              <a:ea typeface="Century Gothic"/>
              <a:cs typeface="Cavolini" panose="03000502040302020204" pitchFamily="66" charset="0"/>
              <a:sym typeface="Century Gothic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Char char="●"/>
            </a:pPr>
            <a:r>
              <a:rPr lang="en-US" sz="2000" dirty="0">
                <a:solidFill>
                  <a:schemeClr val="dk1"/>
                </a:solidFill>
                <a:latin typeface="KG Red Hands" panose="02000505000000020004" pitchFamily="2" charset="0"/>
                <a:ea typeface="Century Gothic"/>
                <a:cs typeface="Cavolini" panose="03000502040302020204" pitchFamily="66" charset="0"/>
                <a:sym typeface="Century Gothic"/>
              </a:rPr>
              <a:t>Prep crafts </a:t>
            </a:r>
          </a:p>
        </p:txBody>
      </p:sp>
    </p:spTree>
    <p:extLst>
      <p:ext uri="{BB962C8B-B14F-4D97-AF65-F5344CB8AC3E}">
        <p14:creationId xmlns:p14="http://schemas.microsoft.com/office/powerpoint/2010/main" val="205427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7B040F-0326-C7AE-7901-8612CBF7CA25}"/>
              </a:ext>
            </a:extLst>
          </p:cNvPr>
          <p:cNvSpPr txBox="1"/>
          <p:nvPr/>
        </p:nvSpPr>
        <p:spPr>
          <a:xfrm>
            <a:off x="1748118" y="2241176"/>
            <a:ext cx="6069106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Blank Space Solid" panose="02000000000000000000" pitchFamily="2" charset="0"/>
              </a:rPr>
              <a:t>September 16</a:t>
            </a:r>
            <a:r>
              <a:rPr lang="en-US" sz="2800" baseline="30000" dirty="0">
                <a:latin typeface="KG Blank Space Solid" panose="02000000000000000000" pitchFamily="2" charset="0"/>
              </a:rPr>
              <a:t>th</a:t>
            </a:r>
            <a:r>
              <a:rPr lang="en-US" sz="2800" dirty="0">
                <a:latin typeface="KG Blank Space Solid" panose="02000000000000000000" pitchFamily="2" charset="0"/>
              </a:rPr>
              <a:t>  – 20</a:t>
            </a:r>
            <a:r>
              <a:rPr lang="en-US" sz="2800" baseline="30000" dirty="0">
                <a:latin typeface="KG Blank Space Solid" panose="02000000000000000000" pitchFamily="2" charset="0"/>
              </a:rPr>
              <a:t>th</a:t>
            </a:r>
          </a:p>
          <a:p>
            <a:endParaRPr lang="en-US" sz="2800" baseline="30000" dirty="0">
              <a:latin typeface="KG Blank Space Solid" panose="02000000000000000000" pitchFamily="2" charset="0"/>
            </a:endParaRPr>
          </a:p>
          <a:p>
            <a:r>
              <a:rPr lang="en-US" sz="2800" baseline="30000" dirty="0">
                <a:latin typeface="KG Blank Space Solid" panose="02000000000000000000" pitchFamily="2" charset="0"/>
              </a:rPr>
              <a:t>Middle of our first trimester </a:t>
            </a:r>
          </a:p>
          <a:p>
            <a:endParaRPr lang="en-US" sz="2800" baseline="30000" dirty="0">
              <a:latin typeface="KG Blank Space Solid" panose="02000000000000000000" pitchFamily="2" charset="0"/>
            </a:endParaRPr>
          </a:p>
          <a:p>
            <a:r>
              <a:rPr lang="en-US" sz="2800" baseline="30000" dirty="0">
                <a:latin typeface="KG Blank Space Solid" panose="02000000000000000000" pitchFamily="2" charset="0"/>
              </a:rPr>
              <a:t>Discuss: </a:t>
            </a:r>
          </a:p>
          <a:p>
            <a:endParaRPr lang="en-US" sz="2800" baseline="30000" dirty="0">
              <a:latin typeface="KG Blank Space Solid" panose="02000000000000000000" pitchFamily="2" charset="0"/>
            </a:endParaRPr>
          </a:p>
          <a:p>
            <a:r>
              <a:rPr lang="en-US" sz="2800" baseline="30000" dirty="0">
                <a:latin typeface="KG Blank Space Solid" panose="02000000000000000000" pitchFamily="2" charset="0"/>
              </a:rPr>
              <a:t>Academics </a:t>
            </a:r>
          </a:p>
          <a:p>
            <a:r>
              <a:rPr lang="en-US" sz="2800" baseline="30000" dirty="0">
                <a:latin typeface="KG Blank Space Solid" panose="02000000000000000000" pitchFamily="2" charset="0"/>
              </a:rPr>
              <a:t>Behavior </a:t>
            </a:r>
          </a:p>
          <a:p>
            <a:r>
              <a:rPr lang="en-US" sz="2800" baseline="30000" dirty="0">
                <a:latin typeface="KG Blank Space Solid" panose="02000000000000000000" pitchFamily="2" charset="0"/>
              </a:rPr>
              <a:t>Reading Program </a:t>
            </a:r>
          </a:p>
          <a:p>
            <a:endParaRPr lang="en-US" sz="2800" baseline="30000" dirty="0">
              <a:latin typeface="KG Blank Space Solid" panose="02000000000000000000" pitchFamily="2" charset="0"/>
            </a:endParaRPr>
          </a:p>
          <a:p>
            <a:r>
              <a:rPr lang="en-US" sz="2800" baseline="30000" dirty="0">
                <a:latin typeface="KG Blank Space Solid" panose="02000000000000000000" pitchFamily="2" charset="0"/>
              </a:rPr>
              <a:t>Sign up through </a:t>
            </a:r>
            <a:r>
              <a:rPr lang="en-US" sz="2800" baseline="30000" dirty="0" err="1">
                <a:latin typeface="KG Blank Space Solid" panose="02000000000000000000" pitchFamily="2" charset="0"/>
              </a:rPr>
              <a:t>Bloomz</a:t>
            </a:r>
            <a:r>
              <a:rPr lang="en-US" sz="2800" baseline="30000" dirty="0">
                <a:latin typeface="KG Blank Space Solid" panose="020000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4A3DD-79ED-72AB-F46C-FE14811FB2AA}"/>
              </a:ext>
            </a:extLst>
          </p:cNvPr>
          <p:cNvSpPr txBox="1"/>
          <p:nvPr/>
        </p:nvSpPr>
        <p:spPr>
          <a:xfrm>
            <a:off x="1317813" y="1782395"/>
            <a:ext cx="68311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Blank Space Solid" panose="02000000000000000000" pitchFamily="2" charset="0"/>
              </a:rPr>
              <a:t>Be Respectful          Be Responsible             Be Safe </a:t>
            </a:r>
          </a:p>
          <a:p>
            <a:endParaRPr lang="en-US" sz="1600" dirty="0">
              <a:latin typeface="KG Blank Space Solid" panose="02000000000000000000" pitchFamily="2" charset="0"/>
            </a:endParaRPr>
          </a:p>
          <a:p>
            <a:endParaRPr lang="en-US" sz="1600" dirty="0">
              <a:latin typeface="KG Blank Space Solid" panose="02000000000000000000" pitchFamily="2" charset="0"/>
            </a:endParaRPr>
          </a:p>
          <a:p>
            <a:r>
              <a:rPr lang="en-US" sz="1600" dirty="0">
                <a:latin typeface="KG Blank Space Solid" panose="02000000000000000000" pitchFamily="2" charset="0"/>
              </a:rPr>
              <a:t>Personal Space </a:t>
            </a:r>
          </a:p>
          <a:p>
            <a:r>
              <a:rPr lang="en-US" sz="1600" dirty="0">
                <a:latin typeface="KG Blank Space Solid" panose="02000000000000000000" pitchFamily="2" charset="0"/>
              </a:rPr>
              <a:t>Hands to our own body </a:t>
            </a:r>
          </a:p>
          <a:p>
            <a:r>
              <a:rPr lang="en-US" sz="1600" dirty="0">
                <a:latin typeface="KG Blank Space Solid" panose="02000000000000000000" pitchFamily="2" charset="0"/>
              </a:rPr>
              <a:t>Being a Kind Friend </a:t>
            </a:r>
          </a:p>
          <a:p>
            <a:r>
              <a:rPr lang="en-US" sz="1600" dirty="0">
                <a:latin typeface="KG Blank Space Solid" panose="02000000000000000000" pitchFamily="2" charset="0"/>
              </a:rPr>
              <a:t>Using our voice to solve problems not our hands </a:t>
            </a:r>
          </a:p>
          <a:p>
            <a:endParaRPr lang="en-US" sz="1600" dirty="0">
              <a:latin typeface="KG Blank Space Solid" panose="02000000000000000000" pitchFamily="2" charset="0"/>
            </a:endParaRPr>
          </a:p>
          <a:p>
            <a:r>
              <a:rPr lang="en-US" sz="1600" dirty="0">
                <a:latin typeface="KG Blank Space Solid" panose="02000000000000000000" pitchFamily="2" charset="0"/>
              </a:rPr>
              <a:t>Communication Protocol </a:t>
            </a:r>
          </a:p>
          <a:p>
            <a:r>
              <a:rPr lang="en-US" sz="1600" dirty="0">
                <a:latin typeface="KG Blank Space Solid" panose="02000000000000000000" pitchFamily="2" charset="0"/>
              </a:rPr>
              <a:t>-Inform the teacher </a:t>
            </a:r>
          </a:p>
          <a:p>
            <a:r>
              <a:rPr lang="en-US" sz="1600" dirty="0">
                <a:latin typeface="KG Blank Space Solid" panose="02000000000000000000" pitchFamily="2" charset="0"/>
              </a:rPr>
              <a:t>-Principal </a:t>
            </a:r>
          </a:p>
          <a:p>
            <a:endParaRPr lang="en-US" sz="1600" dirty="0">
              <a:latin typeface="KG Blank Space Solid" panose="02000000000000000000" pitchFamily="2" charset="0"/>
            </a:endParaRPr>
          </a:p>
          <a:p>
            <a:r>
              <a:rPr lang="en-US" sz="1600" dirty="0">
                <a:latin typeface="KG Blank Space Solid" panose="02000000000000000000" pitchFamily="2" charset="0"/>
              </a:rPr>
              <a:t>               -Keep our classroom healthy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AC180-1586-123E-C5F2-4AEB2538EC16}"/>
              </a:ext>
            </a:extLst>
          </p:cNvPr>
          <p:cNvSpPr txBox="1"/>
          <p:nvPr/>
        </p:nvSpPr>
        <p:spPr>
          <a:xfrm>
            <a:off x="1030941" y="2133602"/>
            <a:ext cx="7082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Blank Space Solid" panose="02000000000000000000" pitchFamily="2" charset="0"/>
              </a:rPr>
              <a:t>PTO Membership Drive </a:t>
            </a:r>
          </a:p>
          <a:p>
            <a:r>
              <a:rPr lang="en-US" sz="2800" dirty="0">
                <a:latin typeface="KG Blank Space Solid" panose="02000000000000000000" pitchFamily="2" charset="0"/>
              </a:rPr>
              <a:t>	-8 more memberships to    	reach 100% and WIN!!!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Blank Space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Blank Space Solid" panose="02000000000000000000" pitchFamily="2" charset="0"/>
              </a:rPr>
              <a:t>Tie-Dye on August 28, 2024</a:t>
            </a:r>
          </a:p>
          <a:p>
            <a:r>
              <a:rPr lang="en-US" sz="2800" dirty="0">
                <a:latin typeface="KG Blank Space Solid" panose="02000000000000000000" pitchFamily="2" charset="0"/>
              </a:rPr>
              <a:t>	-Please send in a white shirt</a:t>
            </a:r>
          </a:p>
          <a:p>
            <a:endParaRPr lang="en-US" sz="2800" dirty="0">
              <a:latin typeface="KG Blank Space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Blank Space Solid" panose="02000000000000000000" pitchFamily="2" charset="0"/>
              </a:rPr>
              <a:t>Water Day 9/6/2025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82E15-19D8-9BA3-6D81-41917486696F}"/>
              </a:ext>
            </a:extLst>
          </p:cNvPr>
          <p:cNvSpPr txBox="1"/>
          <p:nvPr/>
        </p:nvSpPr>
        <p:spPr>
          <a:xfrm>
            <a:off x="1308848" y="2492188"/>
            <a:ext cx="5253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G Blank Space Solid" panose="02000000000000000000" pitchFamily="2" charset="0"/>
              </a:rPr>
              <a:t>Monday- Tie-Dye </a:t>
            </a:r>
          </a:p>
          <a:p>
            <a:endParaRPr lang="en-US" sz="3200" dirty="0">
              <a:latin typeface="KG Blank Space Solid" panose="02000000000000000000" pitchFamily="2" charset="0"/>
            </a:endParaRPr>
          </a:p>
          <a:p>
            <a:r>
              <a:rPr lang="en-US" sz="3200" dirty="0">
                <a:latin typeface="KG Blank Space Solid" panose="02000000000000000000" pitchFamily="2" charset="0"/>
              </a:rPr>
              <a:t>Friday- Patriotic Wear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d with colorful text&#10;&#10;Description automatically generated">
            <a:extLst>
              <a:ext uri="{FF2B5EF4-FFF2-40B4-BE49-F238E27FC236}">
                <a16:creationId xmlns:a16="http://schemas.microsoft.com/office/drawing/2014/main" id="{B530F0B7-84D6-AC42-577F-8FFCEC39C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54" y="929636"/>
            <a:ext cx="5327915" cy="3779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944366" y="1533663"/>
            <a:ext cx="4129657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KG Red Hands" panose="02000505000000020004" pitchFamily="2" charset="0"/>
              </a:rPr>
              <a:t>•Mrs. Pedroza</a:t>
            </a:r>
            <a:endParaRPr sz="1800" dirty="0">
              <a:solidFill>
                <a:schemeClr val="dk1"/>
              </a:solidFill>
              <a:latin typeface="KG Red Hands" panose="02000505000000020004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KG Red Hands" panose="02000505000000020004" pitchFamily="2" charset="0"/>
              </a:rPr>
              <a:t>•11</a:t>
            </a:r>
            <a:r>
              <a:rPr lang="en" sz="1800" baseline="30000" dirty="0">
                <a:solidFill>
                  <a:schemeClr val="dk1"/>
                </a:solidFill>
                <a:latin typeface="KG Red Hands" panose="02000505000000020004" pitchFamily="2" charset="0"/>
              </a:rPr>
              <a:t>th</a:t>
            </a:r>
            <a:r>
              <a:rPr lang="en" sz="1800" dirty="0">
                <a:solidFill>
                  <a:schemeClr val="dk1"/>
                </a:solidFill>
                <a:latin typeface="KG Red Hands" panose="02000505000000020004" pitchFamily="2" charset="0"/>
              </a:rPr>
              <a:t> year teaching Kindergarten.</a:t>
            </a:r>
            <a:endParaRPr sz="1800" dirty="0">
              <a:solidFill>
                <a:schemeClr val="dk1"/>
              </a:solidFill>
              <a:latin typeface="KG Red Hands" panose="02000505000000020004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KG Red Hands" panose="02000505000000020004" pitchFamily="2" charset="0"/>
              </a:rPr>
              <a:t>•Bachelors Degree from Cal Poly Pomona in Liberal Studies.</a:t>
            </a:r>
            <a:endParaRPr sz="1800" dirty="0">
              <a:solidFill>
                <a:schemeClr val="dk1"/>
              </a:solidFill>
              <a:latin typeface="KG Red Hands" panose="02000505000000020004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KG Red Hands" panose="02000505000000020004" pitchFamily="2" charset="0"/>
              </a:rPr>
              <a:t>•Masters Degree in Education with an emphasis in Reading  from the University of La Verne.</a:t>
            </a:r>
            <a:endParaRPr sz="1800" dirty="0">
              <a:solidFill>
                <a:schemeClr val="dk1"/>
              </a:solidFill>
              <a:latin typeface="KG Red Hands" panose="02000505000000020004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KG Red Hands" panose="02000505000000020004" pitchFamily="2" charset="0"/>
              </a:rPr>
              <a:t>•Microsoft Lead Teacher </a:t>
            </a:r>
            <a:endParaRPr sz="1800" dirty="0">
              <a:solidFill>
                <a:schemeClr val="dk1"/>
              </a:solidFill>
              <a:latin typeface="KG Red Hands" panose="02000505000000020004" pitchFamily="2" charset="0"/>
            </a:endParaRPr>
          </a:p>
        </p:txBody>
      </p:sp>
      <p:pic>
        <p:nvPicPr>
          <p:cNvPr id="3" name="Picture 2" descr="A family posing for a picture in front of a castle&#10;&#10;Description automatically generated">
            <a:extLst>
              <a:ext uri="{FF2B5EF4-FFF2-40B4-BE49-F238E27FC236}">
                <a16:creationId xmlns:a16="http://schemas.microsoft.com/office/drawing/2014/main" id="{8AED88EC-C3E2-3E0A-3BB6-ADF6DFFC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5767">
            <a:off x="5662485" y="2679660"/>
            <a:ext cx="2219599" cy="33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3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39830B-1A85-3BC3-0045-82C59F479EE3}"/>
              </a:ext>
            </a:extLst>
          </p:cNvPr>
          <p:cNvSpPr txBox="1"/>
          <p:nvPr/>
        </p:nvSpPr>
        <p:spPr>
          <a:xfrm>
            <a:off x="654424" y="1739152"/>
            <a:ext cx="81040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59" indent="-360959">
              <a:buFont typeface="Arial" panose="020B0604020202020204" pitchFamily="34" charset="0"/>
              <a:buChar char="•"/>
            </a:pPr>
            <a:r>
              <a:rPr lang="en-US" sz="2400" dirty="0">
                <a:latin typeface="KG Red Hands" panose="02000505000000020004" pitchFamily="2" charset="0"/>
              </a:rPr>
              <a:t>Email: Claudia_Pedroza@chino.k12.ca.us </a:t>
            </a:r>
          </a:p>
          <a:p>
            <a:pPr marL="360959" indent="-360959">
              <a:buFont typeface="Arial" panose="020B0604020202020204" pitchFamily="34" charset="0"/>
              <a:buChar char="•"/>
            </a:pPr>
            <a:endParaRPr lang="en-US" sz="2400" dirty="0">
              <a:latin typeface="KG Red Hands" panose="02000505000000020004" pitchFamily="2" charset="0"/>
            </a:endParaRPr>
          </a:p>
          <a:p>
            <a:pPr marL="360959" indent="-360959">
              <a:buFont typeface="Arial" panose="020B0604020202020204" pitchFamily="34" charset="0"/>
              <a:buChar char="•"/>
            </a:pPr>
            <a:r>
              <a:rPr lang="en-US" sz="2400" dirty="0">
                <a:latin typeface="KG Red Hands" panose="02000505000000020004" pitchFamily="2" charset="0"/>
              </a:rPr>
              <a:t>Phone: (909) 947-9749</a:t>
            </a:r>
          </a:p>
          <a:p>
            <a:pPr marL="733074" lvl="1" indent="-360959">
              <a:buFont typeface="Arial" panose="020B0604020202020204" pitchFamily="34" charset="0"/>
              <a:buChar char="•"/>
            </a:pPr>
            <a:r>
              <a:rPr lang="en-US" sz="2400" dirty="0">
                <a:latin typeface="KG Red Hands" panose="02000505000000020004" pitchFamily="2" charset="0"/>
              </a:rPr>
              <a:t>Ext:6701</a:t>
            </a:r>
          </a:p>
          <a:p>
            <a:pPr lvl="1"/>
            <a:endParaRPr lang="en-US" sz="2400" dirty="0">
              <a:latin typeface="KG Red Hands" panose="02000505000000020004" pitchFamily="2" charset="0"/>
            </a:endParaRPr>
          </a:p>
          <a:p>
            <a:pPr marL="360959" indent="-360959">
              <a:buFont typeface="Arial" panose="020B0604020202020204" pitchFamily="34" charset="0"/>
              <a:buChar char="•"/>
            </a:pPr>
            <a:r>
              <a:rPr lang="en-US" sz="2400" dirty="0" err="1">
                <a:latin typeface="KG Red Hands" panose="02000505000000020004" pitchFamily="2" charset="0"/>
              </a:rPr>
              <a:t>Bloomz</a:t>
            </a:r>
            <a:r>
              <a:rPr lang="en-US" sz="2400" dirty="0">
                <a:latin typeface="KG Red Hands" panose="02000505000000020004" pitchFamily="2" charset="0"/>
              </a:rPr>
              <a:t>: Phone app (best way to contact me)</a:t>
            </a:r>
          </a:p>
          <a:p>
            <a:r>
              <a:rPr lang="en-US" sz="2400" dirty="0">
                <a:latin typeface="KG Red Hands" panose="02000505000000020004" pitchFamily="2" charset="0"/>
              </a:rPr>
              <a:t>Text Code: </a:t>
            </a:r>
            <a:r>
              <a:rPr lang="en-US" sz="2400" b="1" dirty="0">
                <a:latin typeface="KG Red Hands" panose="02000505000000020004" pitchFamily="2" charset="0"/>
              </a:rPr>
              <a:t>@GPB8M7 TO 59674</a:t>
            </a:r>
          </a:p>
          <a:p>
            <a:endParaRPr lang="en-US" sz="2400" b="1" dirty="0">
              <a:latin typeface="KG Red Hands" panose="02000505000000020004" pitchFamily="2" charset="0"/>
            </a:endParaRPr>
          </a:p>
          <a:p>
            <a:pPr algn="ctr"/>
            <a:r>
              <a:rPr lang="en-US" sz="2400" b="1" dirty="0">
                <a:latin typeface="KG Red Hands" panose="02000505000000020004" pitchFamily="2" charset="0"/>
              </a:rPr>
              <a:t>*24-48 hour response time </a:t>
            </a:r>
          </a:p>
        </p:txBody>
      </p:sp>
    </p:spTree>
    <p:extLst>
      <p:ext uri="{BB962C8B-B14F-4D97-AF65-F5344CB8AC3E}">
        <p14:creationId xmlns:p14="http://schemas.microsoft.com/office/powerpoint/2010/main" val="154552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18F1CE-26A3-F4E0-04BA-2501DC1678F3}"/>
              </a:ext>
            </a:extLst>
          </p:cNvPr>
          <p:cNvSpPr txBox="1"/>
          <p:nvPr/>
        </p:nvSpPr>
        <p:spPr>
          <a:xfrm>
            <a:off x="1228164" y="1810871"/>
            <a:ext cx="63290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Circle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Language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	Phonics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	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	Reading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	Sight Words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Nutrition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Story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Math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KG Blank Space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Science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8D17C-8547-E92A-4541-49024EB45329}"/>
              </a:ext>
            </a:extLst>
          </p:cNvPr>
          <p:cNvSpPr txBox="1"/>
          <p:nvPr/>
        </p:nvSpPr>
        <p:spPr>
          <a:xfrm>
            <a:off x="4670612" y="2126467"/>
            <a:ext cx="381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ble&#10;&#10;Description automatically generated">
            <a:extLst>
              <a:ext uri="{FF2B5EF4-FFF2-40B4-BE49-F238E27FC236}">
                <a16:creationId xmlns:a16="http://schemas.microsoft.com/office/drawing/2014/main" id="{AF69CA3C-673E-9635-B586-6110B2518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7"/>
          <a:stretch/>
        </p:blipFill>
        <p:spPr bwMode="auto">
          <a:xfrm>
            <a:off x="2319647" y="1832943"/>
            <a:ext cx="5714500" cy="369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0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&#10;&#10;Description automatically generated">
            <a:extLst>
              <a:ext uri="{FF2B5EF4-FFF2-40B4-BE49-F238E27FC236}">
                <a16:creationId xmlns:a16="http://schemas.microsoft.com/office/drawing/2014/main" id="{97D6BE59-76A9-D374-FE41-292A5B17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51" y="1833350"/>
            <a:ext cx="5761784" cy="43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9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DA6014-5D53-4C96-77B9-135012665346}"/>
              </a:ext>
            </a:extLst>
          </p:cNvPr>
          <p:cNvSpPr txBox="1"/>
          <p:nvPr/>
        </p:nvSpPr>
        <p:spPr>
          <a:xfrm>
            <a:off x="1918448" y="1759204"/>
            <a:ext cx="55670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ugarluck" pitchFamily="50" charset="0"/>
              </a:rPr>
              <a:t>Six Sets of Sight Words</a:t>
            </a:r>
          </a:p>
          <a:p>
            <a:r>
              <a:rPr lang="en-US" sz="2800" dirty="0">
                <a:solidFill>
                  <a:srgbClr val="FFC000"/>
                </a:solidFill>
                <a:latin typeface="Sugarluck" pitchFamily="50" charset="0"/>
              </a:rPr>
              <a:t>Orange – Yard Sign   10/6/2024 </a:t>
            </a:r>
          </a:p>
          <a:p>
            <a:r>
              <a:rPr lang="en-US" sz="2800" dirty="0">
                <a:solidFill>
                  <a:srgbClr val="FFFF00"/>
                </a:solidFill>
                <a:latin typeface="Sugarluck" pitchFamily="50" charset="0"/>
              </a:rPr>
              <a:t>Yellow – </a:t>
            </a:r>
            <a:r>
              <a:rPr lang="en-US" sz="2800" dirty="0">
                <a:solidFill>
                  <a:schemeClr val="tx1"/>
                </a:solidFill>
                <a:latin typeface="Sugarluck" pitchFamily="50" charset="0"/>
              </a:rPr>
              <a:t>Big Kids Playground 11/15/2025</a:t>
            </a:r>
          </a:p>
          <a:p>
            <a:r>
              <a:rPr lang="en-US" sz="2800" dirty="0">
                <a:solidFill>
                  <a:srgbClr val="00B050"/>
                </a:solidFill>
                <a:latin typeface="Sugarluck" pitchFamily="50" charset="0"/>
              </a:rPr>
              <a:t>Green -  Pizza Party 1/10/2025</a:t>
            </a:r>
          </a:p>
          <a:p>
            <a:r>
              <a:rPr lang="en-US" sz="2800" dirty="0">
                <a:solidFill>
                  <a:srgbClr val="0070C0"/>
                </a:solidFill>
                <a:latin typeface="Sugarluck" pitchFamily="50" charset="0"/>
              </a:rPr>
              <a:t>Blue – Outdoor Activity 2/28/25 </a:t>
            </a:r>
          </a:p>
          <a:p>
            <a:r>
              <a:rPr lang="en-US" sz="2800" dirty="0">
                <a:solidFill>
                  <a:srgbClr val="7030A0"/>
                </a:solidFill>
                <a:latin typeface="Sugarluck" pitchFamily="50" charset="0"/>
              </a:rPr>
              <a:t>Purple – Dance Party 3/21/25 </a:t>
            </a:r>
          </a:p>
          <a:p>
            <a:r>
              <a:rPr lang="en-US" sz="2800" dirty="0">
                <a:solidFill>
                  <a:srgbClr val="FF3399"/>
                </a:solidFill>
                <a:latin typeface="Sugarluck" pitchFamily="50" charset="0"/>
              </a:rPr>
              <a:t>Pink – Medal 5/16/2025 </a:t>
            </a:r>
            <a:endParaRPr lang="en-US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DA6014-5D53-4C96-77B9-135012665346}"/>
              </a:ext>
            </a:extLst>
          </p:cNvPr>
          <p:cNvSpPr txBox="1"/>
          <p:nvPr/>
        </p:nvSpPr>
        <p:spPr>
          <a:xfrm>
            <a:off x="2384611" y="1933017"/>
            <a:ext cx="54505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KG Blank Space Solid" panose="02000000000000000000" pitchFamily="2" charset="0"/>
              </a:rPr>
              <a:t>Grading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ESGI Testing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District Exams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KG Blank Space Solid" panose="02000000000000000000" pitchFamily="2" charset="0"/>
              </a:rPr>
              <a:t>Homework 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KG Blank Space Solid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KG Blank Space Solid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1600" b="0" i="0" u="none" strike="noStrike" dirty="0">
              <a:solidFill>
                <a:srgbClr val="000000"/>
              </a:solidFill>
              <a:effectLst/>
              <a:latin typeface="KG Blank Space Solid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Report Card Grading Scale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4 excelling</a:t>
            </a:r>
            <a:endParaRPr lang="en-US" sz="1600" b="0" dirty="0">
              <a:effectLst/>
              <a:latin typeface="KG Blank Space Solid" panose="020000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3 Achieving</a:t>
            </a:r>
            <a:endParaRPr lang="en-US" sz="1600" b="0" dirty="0">
              <a:effectLst/>
              <a:latin typeface="KG Blank Space Solid" panose="020000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2 progressing</a:t>
            </a:r>
            <a:endParaRPr lang="en-US" sz="1600" b="0" dirty="0">
              <a:effectLst/>
              <a:latin typeface="KG Blank Space Solid" panose="020000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1 beginning/not met</a:t>
            </a:r>
            <a:endParaRPr lang="en-US" sz="1600" b="0" dirty="0">
              <a:effectLst/>
              <a:latin typeface="KG Blank Space Solid" panose="02000000000000000000" pitchFamily="2" charset="0"/>
            </a:endParaRPr>
          </a:p>
          <a:p>
            <a:br>
              <a:rPr lang="en-US" sz="3600" dirty="0"/>
            </a:br>
            <a:endParaRPr lang="en-US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41E34-B3B5-1B56-EA23-3DD971D4A9AA}"/>
              </a:ext>
            </a:extLst>
          </p:cNvPr>
          <p:cNvSpPr txBox="1"/>
          <p:nvPr/>
        </p:nvSpPr>
        <p:spPr>
          <a:xfrm>
            <a:off x="2286000" y="32751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D3B95-E142-4C80-C1F0-ACDCE5A90DE7}"/>
              </a:ext>
            </a:extLst>
          </p:cNvPr>
          <p:cNvSpPr txBox="1"/>
          <p:nvPr/>
        </p:nvSpPr>
        <p:spPr>
          <a:xfrm>
            <a:off x="2286000" y="327511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" name="Picture 9" descr="A diagram of a child riding a bike&#10;&#10;Description automatically generated">
            <a:extLst>
              <a:ext uri="{FF2B5EF4-FFF2-40B4-BE49-F238E27FC236}">
                <a16:creationId xmlns:a16="http://schemas.microsoft.com/office/drawing/2014/main" id="{EF0D229C-4A60-3057-0702-B9D6BDC2A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301" y="4315017"/>
            <a:ext cx="3204039" cy="18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76BC1-C8F6-C05F-6B3B-3C73C71C9A2A}"/>
              </a:ext>
            </a:extLst>
          </p:cNvPr>
          <p:cNvSpPr txBox="1"/>
          <p:nvPr/>
        </p:nvSpPr>
        <p:spPr>
          <a:xfrm>
            <a:off x="1447800" y="1440874"/>
            <a:ext cx="65185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Homework will begin this Friday.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Folders will go home every Friday.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Students will return them to school on Friday.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KG Blank Space Solid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KG Blank Space Solid" panose="02000000000000000000" pitchFamily="2" charset="0"/>
              </a:rPr>
              <a:t>Homework will consist of: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KG Blank Space Solid" panose="020000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At home Family Projects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Nightly Reading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Assigned Math pages from their Black Math Book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KG Blank Space Solid" panose="02000000000000000000" pitchFamily="2" charset="0"/>
              </a:rPr>
              <a:t>Practice Letters, Sounds, Numbers and Sight Words.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99C24-93BF-9EC0-13B7-9E5D99B1E312}"/>
              </a:ext>
            </a:extLst>
          </p:cNvPr>
          <p:cNvSpPr txBox="1"/>
          <p:nvPr/>
        </p:nvSpPr>
        <p:spPr>
          <a:xfrm>
            <a:off x="2964873" y="768927"/>
            <a:ext cx="311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Homework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425</Words>
  <Application>Microsoft Office PowerPoint</Application>
  <PresentationFormat>On-screen Show (4:3)</PresentationFormat>
  <Paragraphs>135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KG Blank Space Solid</vt:lpstr>
      <vt:lpstr>KG Red Hands</vt:lpstr>
      <vt:lpstr>Sugarluck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Pedroza, Claudia</cp:lastModifiedBy>
  <cp:revision>4</cp:revision>
  <dcterms:modified xsi:type="dcterms:W3CDTF">2024-08-21T00:22:18Z</dcterms:modified>
</cp:coreProperties>
</file>